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55" r:id="rId3"/>
    <p:sldId id="312" r:id="rId4"/>
    <p:sldId id="313" r:id="rId6"/>
    <p:sldId id="381" r:id="rId7"/>
    <p:sldId id="283" r:id="rId8"/>
    <p:sldId id="324" r:id="rId9"/>
    <p:sldId id="332" r:id="rId10"/>
    <p:sldId id="333" r:id="rId11"/>
    <p:sldId id="334" r:id="rId12"/>
    <p:sldId id="335" r:id="rId13"/>
    <p:sldId id="336" r:id="rId14"/>
    <p:sldId id="337" r:id="rId15"/>
    <p:sldId id="339" r:id="rId16"/>
    <p:sldId id="340" r:id="rId17"/>
    <p:sldId id="327" r:id="rId18"/>
    <p:sldId id="345" r:id="rId19"/>
    <p:sldId id="344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75B0"/>
    <a:srgbClr val="84C225"/>
    <a:srgbClr val="0370A9"/>
    <a:srgbClr val="F79646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7" autoAdjust="0"/>
    <p:restoredTop sz="79879" autoAdjust="0"/>
  </p:normalViewPr>
  <p:slideViewPr>
    <p:cSldViewPr snapToGrid="0">
      <p:cViewPr varScale="1">
        <p:scale>
          <a:sx n="69" d="100"/>
          <a:sy n="69" d="100"/>
        </p:scale>
        <p:origin x="8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D63BFB-6497-424C-A706-DD616B1F541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9" Type="http://schemas.openxmlformats.org/officeDocument/2006/relationships/hyperlink" Target="http://wiki.mbalib.com/wiki/%E5%95%86%E4%B8%9A" TargetMode="External"/><Relationship Id="rId8" Type="http://schemas.openxmlformats.org/officeDocument/2006/relationships/hyperlink" Target="http://wiki.mbalib.com/wiki/%E7%94%B5%E5%AD%90%E5%95%86%E5%8A%A1" TargetMode="External"/><Relationship Id="rId7" Type="http://schemas.openxmlformats.org/officeDocument/2006/relationships/hyperlink" Target="http://wiki.mbalib.com/wiki/%E4%BA%A4%E6%98%93" TargetMode="External"/><Relationship Id="rId6" Type="http://schemas.openxmlformats.org/officeDocument/2006/relationships/hyperlink" Target="http://wiki.mbalib.com/wiki/%E4%BA%92%E8%81%94%E7%BD%91" TargetMode="External"/><Relationship Id="rId5" Type="http://schemas.openxmlformats.org/officeDocument/2006/relationships/hyperlink" Target="http://wiki.mbalib.com/wiki/Online_To_Offline" TargetMode="External"/><Relationship Id="rId4" Type="http://schemas.openxmlformats.org/officeDocument/2006/relationships/hyperlink" Target="http://wiki.mbalib.com/wiki/%E4%BA%8C%E7%BB%B4%E7%A0%81%E8%90%A5%E9%94%80" TargetMode="External"/><Relationship Id="rId3" Type="http://schemas.openxmlformats.org/officeDocument/2006/relationships/hyperlink" Target="http://wiki.mbalib.com/wiki/%E5%BE%AE%E4%BF%A1" TargetMode="External"/><Relationship Id="rId26" Type="http://schemas.openxmlformats.org/officeDocument/2006/relationships/hyperlink" Target="http://wiki.mbalib.com/wiki/%E4%BC%81%E4%B8%9A" TargetMode="External"/><Relationship Id="rId25" Type="http://schemas.openxmlformats.org/officeDocument/2006/relationships/hyperlink" Target="http://wiki.mbalib.com/wiki/B2B2C" TargetMode="External"/><Relationship Id="rId24" Type="http://schemas.openxmlformats.org/officeDocument/2006/relationships/hyperlink" Target="http://wiki.mbalib.com/wiki/%E7%94%9F%E4%BA%A7%E4%BC%81%E4%B8%9A" TargetMode="External"/><Relationship Id="rId23" Type="http://schemas.openxmlformats.org/officeDocument/2006/relationships/hyperlink" Target="http://wiki.mbalib.com/wiki/%E9%A1%BE%E5%AE%A2" TargetMode="External"/><Relationship Id="rId22" Type="http://schemas.openxmlformats.org/officeDocument/2006/relationships/hyperlink" Target="http://wiki.mbalib.com/wiki/%E5%95%86%E5%93%81" TargetMode="External"/><Relationship Id="rId21" Type="http://schemas.openxmlformats.org/officeDocument/2006/relationships/hyperlink" Target="http://wiki.mbalib.com/wiki/Production_to_Consumer" TargetMode="External"/><Relationship Id="rId20" Type="http://schemas.openxmlformats.org/officeDocument/2006/relationships/hyperlink" Target="http://wiki.mbalib.com/wiki/%E6%8B%8D%E6%8B%8D%E7%BD%91" TargetMode="External"/><Relationship Id="rId2" Type="http://schemas.openxmlformats.org/officeDocument/2006/relationships/notesMaster" Target="../notesMasters/notesMaster1.xml"/><Relationship Id="rId19" Type="http://schemas.openxmlformats.org/officeDocument/2006/relationships/hyperlink" Target="http://wiki.mbalib.com/wiki/%E6%98%93%E8%B6%A3%E7%BD%91" TargetMode="External"/><Relationship Id="rId18" Type="http://schemas.openxmlformats.org/officeDocument/2006/relationships/hyperlink" Target="http://wiki.mbalib.com/wiki/%E6%B7%98%E5%AE%9D%E7%BD%91" TargetMode="External"/><Relationship Id="rId17" Type="http://schemas.openxmlformats.org/officeDocument/2006/relationships/hyperlink" Target="http://wiki.mbalib.com/wiki/%E7%BD%91%E7%BB%9C" TargetMode="External"/><Relationship Id="rId16" Type="http://schemas.openxmlformats.org/officeDocument/2006/relationships/hyperlink" Target="http://wiki.mbalib.com/wiki/%E7%94%B5%E8%84%91" TargetMode="External"/><Relationship Id="rId15" Type="http://schemas.openxmlformats.org/officeDocument/2006/relationships/hyperlink" Target="http://wiki.mbalib.com/wiki/Consumer" TargetMode="External"/><Relationship Id="rId14" Type="http://schemas.openxmlformats.org/officeDocument/2006/relationships/hyperlink" Target="http://wiki.mbalib.com/wiki/Customer" TargetMode="External"/><Relationship Id="rId13" Type="http://schemas.openxmlformats.org/officeDocument/2006/relationships/hyperlink" Target="http://wiki.mbalib.com/wiki/%E6%B6%88%E8%B4%B9%E8%80%85" TargetMode="External"/><Relationship Id="rId12" Type="http://schemas.openxmlformats.org/officeDocument/2006/relationships/hyperlink" Target="http://wiki.mbalib.com/wiki/%E4%BA%A7%E5%93%81" TargetMode="External"/><Relationship Id="rId11" Type="http://schemas.openxmlformats.org/officeDocument/2006/relationships/hyperlink" Target="http://wiki.mbalib.com/wiki/%E9%94%80%E5%94%AE" TargetMode="External"/><Relationship Id="rId10" Type="http://schemas.openxmlformats.org/officeDocument/2006/relationships/hyperlink" Target="http://wiki.mbalib.com/wiki/%E9%9B%B6%E5%94%AE" TargetMode="Externa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 竞品分析分组完成，其中三人共同完成模块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3.</a:t>
            </a:r>
            <a:r>
              <a:rPr lang="zh-CN" altLang="en-US" sz="2400" dirty="0" smtClean="0"/>
              <a:t>演讲由组长完成由组长。网站其他功能模块分成三部分，有每人独立分析、演讲。其中信息框架图每人都需要演讲，分析可以互相讨论。</a:t>
            </a:r>
            <a:endParaRPr lang="en-US" altLang="zh-CN" sz="2400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 页面设计就是要分析自己负责 的模块的页面，同时要考虑自己模块与其他模块的关系。</a:t>
            </a:r>
            <a:endParaRPr lang="en-US" altLang="zh-CN" sz="2400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 我们主要关注</a:t>
            </a:r>
            <a:r>
              <a:rPr lang="en-US" altLang="zh-CN" sz="2400" dirty="0" smtClean="0"/>
              <a:t>WEB</a:t>
            </a:r>
            <a:r>
              <a:rPr lang="zh-CN" altLang="en-US" sz="2400" dirty="0" smtClean="0"/>
              <a:t>端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Google+</a:t>
            </a:r>
            <a:r>
              <a:rPr lang="zh-CN" altLang="en-US" dirty="0" smtClean="0"/>
              <a:t>的导航和右侧滑。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一般的列表显示数据：注意每个条目保护的信息；</a:t>
            </a:r>
            <a:endParaRPr lang="en-US" altLang="zh-CN" dirty="0" smtClean="0"/>
          </a:p>
          <a:p>
            <a:r>
              <a:rPr lang="zh-CN" altLang="en-US" dirty="0" smtClean="0"/>
              <a:t>数据加载后列表滚动；</a:t>
            </a:r>
            <a:endParaRPr lang="en-US" altLang="zh-CN" dirty="0" smtClean="0"/>
          </a:p>
          <a:p>
            <a:r>
              <a:rPr lang="zh-CN" altLang="en-US" dirty="0" smtClean="0"/>
              <a:t>列表显示分类；</a:t>
            </a:r>
            <a:endParaRPr lang="en-US" altLang="zh-CN" dirty="0" smtClean="0"/>
          </a:p>
          <a:p>
            <a:r>
              <a:rPr lang="zh-CN" altLang="en-US" dirty="0" smtClean="0"/>
              <a:t>列表分类变换；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Zaker</a:t>
            </a:r>
            <a:r>
              <a:rPr lang="zh-CN" altLang="en-US" dirty="0" smtClean="0"/>
              <a:t>和淘宝。</a:t>
            </a:r>
            <a:r>
              <a:rPr lang="en-US" altLang="zh-CN" dirty="0" err="1" smtClean="0"/>
              <a:t>Zaker</a:t>
            </a:r>
            <a:r>
              <a:rPr lang="zh-CN" altLang="en-US" dirty="0" smtClean="0"/>
              <a:t>信息显示有自己的特点，拒绝千篇一律的列表信息；右边的列表显示有突出显示图片的效果，一般用于电商类信息展示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设置一般包括：图标，文字和向右的箭头，表示还有下一级菜单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u="none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O2O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是目前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微信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二维码营销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的超火概念，即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Online To Offline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，也即将线下商务的机会与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互联网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结合在了一起，让互联网成为线下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交易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的前台</a:t>
            </a:r>
            <a:endParaRPr lang="en-US" altLang="zh-CN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Business-to-Customer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的缩写，而其中文简称为“商对客”。“商对客”是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电子商务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的一种模式，也就是通常说的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商业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零售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，直接面向消费者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销售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产品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和服务。天猫，京东，凡客</a:t>
            </a:r>
            <a:endParaRPr lang="en-US" altLang="zh-CN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实际是电子商务的专业用语，是个人与个人之间的电子商务。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指的是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消费者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，因为消费者的英文单词是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Customer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Consumer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，所以简写为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 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Customer(Consumer) to Customer(Consumer)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C2C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的意思就是个人与个人之间的电子商务。比如一个消费者有一台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电脑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网络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交易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，把它出售给另外一个消费者，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8"/>
              </a:rPr>
              <a:t>淘宝网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9"/>
              </a:rPr>
              <a:t>易趣网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0"/>
              </a:rPr>
              <a:t>拍拍网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P2C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1"/>
              </a:rPr>
              <a:t>Production to Consumer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简称为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2"/>
              </a:rPr>
              <a:t>商品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3"/>
              </a:rPr>
              <a:t>顾客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产品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4"/>
              </a:rPr>
              <a:t>生产企业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直接送到消费者手中，中间没有任何的交易环节。</a:t>
            </a:r>
            <a:endParaRPr lang="en-US" altLang="zh-CN" u="none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5"/>
              </a:rPr>
              <a:t>B2B2C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6"/>
              </a:rPr>
              <a:t>企业</a:t>
            </a:r>
            <a:r>
              <a:rPr lang="zh-CN" altLang="en-US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对企业对消费者</a:t>
            </a:r>
            <a:r>
              <a:rPr lang="en-US" altLang="zh-CN" u="none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endParaRPr lang="zh-CN" altLang="en-US" u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易信和</a:t>
            </a:r>
            <a:r>
              <a:rPr lang="en-US" altLang="zh-CN" dirty="0" smtClean="0"/>
              <a:t>google paly</a:t>
            </a:r>
            <a:r>
              <a:rPr lang="zh-CN" altLang="en-US" dirty="0" smtClean="0"/>
              <a:t>。顶部设计，这是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推荐的设计方式，如果大家使用</a:t>
            </a:r>
            <a:r>
              <a:rPr lang="en-US" altLang="zh-CN" dirty="0" err="1" smtClean="0"/>
              <a:t>facebook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twitter</a:t>
            </a:r>
            <a:r>
              <a:rPr lang="zh-CN" altLang="en-US" dirty="0" smtClean="0"/>
              <a:t>的话发现都是顶部导航；官方的解释是让功能</a:t>
            </a:r>
            <a:r>
              <a:rPr lang="en-US" altLang="zh-CN" dirty="0" smtClean="0"/>
              <a:t>”</a:t>
            </a:r>
            <a:r>
              <a:rPr lang="zh-CN" altLang="en-US" dirty="0" smtClean="0"/>
              <a:t>一目了然</a:t>
            </a:r>
            <a:r>
              <a:rPr lang="en-US" altLang="zh-CN" dirty="0" smtClean="0"/>
              <a:t>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有道云笔记和印象笔记。侧滑导航有效的利用了手机隐藏空间，包含的信息比较大，操作也很方便，是</a:t>
            </a:r>
            <a:r>
              <a:rPr lang="en-US" altLang="zh-CN" dirty="0" smtClean="0"/>
              <a:t>google</a:t>
            </a:r>
            <a:r>
              <a:rPr lang="zh-CN" altLang="en-US" dirty="0" smtClean="0"/>
              <a:t>推荐的方式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喜马拉雅和</a:t>
            </a:r>
            <a:r>
              <a:rPr lang="en-US" altLang="zh-CN" dirty="0" err="1" smtClean="0"/>
              <a:t>zaker</a:t>
            </a:r>
            <a:r>
              <a:rPr lang="zh-CN" altLang="en-US" dirty="0" smtClean="0"/>
              <a:t>。这种方式功能点很清楚，一般都可以定制功能，体现了扁平化设计理念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72AEC8-ED97-413A-80E1-6BA29B6E893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西岸学院logo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229" y="151863"/>
            <a:ext cx="1871463" cy="67648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西岸学院logo-01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642" y="1976812"/>
            <a:ext cx="5867400" cy="2120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7724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 descr="西岸学院logo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12" y="138058"/>
            <a:ext cx="1435570" cy="518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剪去单角的矩形 3"/>
          <p:cNvSpPr/>
          <p:nvPr userDrawn="1"/>
        </p:nvSpPr>
        <p:spPr>
          <a:xfrm>
            <a:off x="0" y="0"/>
            <a:ext cx="12192000" cy="6858000"/>
          </a:xfrm>
          <a:prstGeom prst="snip1Rect">
            <a:avLst>
              <a:gd name="adj" fmla="val 0"/>
            </a:avLst>
          </a:prstGeom>
          <a:solidFill>
            <a:srgbClr val="037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295525"/>
            <a:ext cx="10515600" cy="13255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6104964" cy="6858000"/>
          </a:xfrm>
          <a:prstGeom prst="rect">
            <a:avLst/>
          </a:prstGeom>
          <a:solidFill>
            <a:srgbClr val="037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754" y="365125"/>
            <a:ext cx="5513294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20118" y="1825625"/>
            <a:ext cx="5311588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788459" cy="6858000"/>
          </a:xfrm>
          <a:prstGeom prst="rect">
            <a:avLst/>
          </a:prstGeom>
          <a:solidFill>
            <a:srgbClr val="0370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754" y="365125"/>
            <a:ext cx="1035422" cy="5591922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2213" y="1825625"/>
            <a:ext cx="9399493" cy="4351338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西岸学院logo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12" y="138058"/>
            <a:ext cx="1435570" cy="518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3754" y="365125"/>
            <a:ext cx="8022514" cy="882762"/>
          </a:xfrm>
          <a:ln>
            <a:noFill/>
          </a:ln>
        </p:spPr>
        <p:txBody>
          <a:bodyPr vert="horz"/>
          <a:lstStyle>
            <a:lvl1pPr>
              <a:defRPr>
                <a:solidFill>
                  <a:srgbClr val="0370A9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3755" y="1432553"/>
            <a:ext cx="11187952" cy="4871450"/>
          </a:xfrm>
        </p:spPr>
        <p:txBody>
          <a:bodyPr/>
          <a:lstStyle>
            <a:lvl1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0" y="6673334"/>
            <a:ext cx="9684682" cy="0"/>
          </a:xfrm>
          <a:prstGeom prst="line">
            <a:avLst/>
          </a:prstGeom>
          <a:ln w="57150">
            <a:solidFill>
              <a:srgbClr val="037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 userDrawn="1"/>
        </p:nvCxnSpPr>
        <p:spPr>
          <a:xfrm>
            <a:off x="11040035" y="6673334"/>
            <a:ext cx="1151965" cy="0"/>
          </a:xfrm>
          <a:prstGeom prst="line">
            <a:avLst/>
          </a:prstGeom>
          <a:ln w="57150">
            <a:solidFill>
              <a:srgbClr val="0370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413" y="6531065"/>
            <a:ext cx="1052936" cy="271494"/>
          </a:xfrm>
          <a:prstGeom prst="rect">
            <a:avLst/>
          </a:prstGeom>
        </p:spPr>
      </p:pic>
      <p:pic>
        <p:nvPicPr>
          <p:cNvPr id="11" name="图片 10" descr="西岸学院logo-01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12" y="138058"/>
            <a:ext cx="1435570" cy="518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西岸学院logo-0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712" y="138058"/>
            <a:ext cx="1435570" cy="51891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794ED-377D-4756-9B15-73DF41E4B16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78577-AB3E-4808-96FA-A1D5321C5E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slide" Target="slide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05810" y="2073910"/>
            <a:ext cx="8174355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在线图书竞品分析</a:t>
            </a:r>
            <a:endParaRPr lang="zh-CN" altLang="en-US" sz="6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94675" y="5133340"/>
            <a:ext cx="3093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孟继升 </a:t>
            </a:r>
            <a:r>
              <a:rPr lang="en-US" altLang="zh-CN"/>
              <a:t>2018.8.4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05819" y="2064018"/>
          <a:ext cx="352986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0030"/>
                <a:gridCol w="2419836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、一键分享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新浪微博、来往、短信、二维码、复制商品信息地址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新浪微博、微信好友、微信朋友圈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965" y="945201"/>
            <a:ext cx="2787060" cy="49470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02" y="945201"/>
            <a:ext cx="2787060" cy="49470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78051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淘宝分享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040191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京东分享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18497" y="1457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058088" y="590895"/>
            <a:ext cx="4133912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的核心功能界面（如一键分享）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功能（一键分享）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83093" y="1956636"/>
          <a:ext cx="35298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896"/>
                <a:gridCol w="2422970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、帮助服务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具有机器人服务，不过此功能隐藏较深，安卓版需要安装插件才能提供人工服务，其他版本没有提供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具有机器人服务，在线客服（只提供已经下了订单的用户），电话预约服务</a:t>
                      </a:r>
                      <a:endParaRPr lang="zh-CN" altLang="en-US" sz="16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82" y="824249"/>
            <a:ext cx="2945815" cy="52288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96" y="824249"/>
            <a:ext cx="2945815" cy="522882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81837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淘宝帮助服务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820416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京东帮助服务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74252" y="1457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356999" y="628637"/>
            <a:ext cx="3707625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的核心功能界面（如服务中心）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（服务中心）进行详细对比说明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8371000" y="2244322"/>
          <a:ext cx="3529866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837"/>
                <a:gridCol w="2444029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、游戏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游戏需要下载，不过暂时还未上线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有摇啊摇功能，可以摇出商品</a:t>
                      </a:r>
                      <a:endParaRPr lang="zh-CN" altLang="en-US" sz="16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3150795" y="615243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淘宝游戏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08328" y="6167149"/>
            <a:ext cx="1988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摇啊摇</a:t>
            </a:r>
            <a:r>
              <a:rPr lang="en-US" altLang="zh-CN" dirty="0" smtClean="0"/>
              <a:t>”</a:t>
            </a:r>
            <a:r>
              <a:rPr lang="zh-CN" altLang="en-US" dirty="0" smtClean="0"/>
              <a:t>游戏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67" y="914401"/>
            <a:ext cx="2899285" cy="51462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42" y="914401"/>
            <a:ext cx="2899285" cy="514623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9475396" y="164297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356999" y="683229"/>
            <a:ext cx="3707625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的核心功能界面（如游戏）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（游戏）进行详细对比说明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375950" y="1457621"/>
            <a:ext cx="1035422" cy="3937962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11662" y="194597"/>
            <a:ext cx="428610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5</a:t>
            </a:r>
            <a:r>
              <a:rPr lang="zh-CN" altLang="en-US" sz="2400" dirty="0" smtClean="0">
                <a:solidFill>
                  <a:srgbClr val="0375B0"/>
                </a:solidFill>
              </a:rPr>
              <a:t>、购买流程图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42" y="643944"/>
            <a:ext cx="2437930" cy="5595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810" y="628667"/>
            <a:ext cx="2853340" cy="5595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71020" y="6321702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淘宝购买流程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346788" y="6268267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京东购买流程</a:t>
            </a:r>
            <a:endParaRPr lang="zh-CN" altLang="en-US" dirty="0"/>
          </a:p>
        </p:txBody>
      </p:sp>
      <p:sp>
        <p:nvSpPr>
          <p:cNvPr id="10" name="圆角矩形标注 9"/>
          <p:cNvSpPr/>
          <p:nvPr/>
        </p:nvSpPr>
        <p:spPr>
          <a:xfrm>
            <a:off x="9100831" y="831273"/>
            <a:ext cx="2922855" cy="1120357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的核心业务流程，并对其进行逐一讲解和分析对比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2011662" y="194597"/>
            <a:ext cx="428610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5</a:t>
            </a:r>
            <a:r>
              <a:rPr lang="zh-CN" altLang="en-US" sz="2400" dirty="0" smtClean="0">
                <a:solidFill>
                  <a:srgbClr val="0375B0"/>
                </a:solidFill>
              </a:rPr>
              <a:t>、信息框架图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62769" y="6360545"/>
            <a:ext cx="207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淘宝信息框架图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200347" y="6360545"/>
            <a:ext cx="1929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京东信息框架图</a:t>
            </a:r>
            <a:endParaRPr lang="zh-CN" altLang="en-US" dirty="0"/>
          </a:p>
        </p:txBody>
      </p:sp>
      <p:sp>
        <p:nvSpPr>
          <p:cNvPr id="9" name="标题 3"/>
          <p:cNvSpPr txBox="1"/>
          <p:nvPr/>
        </p:nvSpPr>
        <p:spPr>
          <a:xfrm>
            <a:off x="375950" y="1457621"/>
            <a:ext cx="1035422" cy="3937962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203" y="1024914"/>
            <a:ext cx="4674381" cy="523625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523" y="651076"/>
            <a:ext cx="4318909" cy="5610091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5140920" y="193172"/>
            <a:ext cx="5453433" cy="459307"/>
          </a:xfrm>
          <a:prstGeom prst="wedgeRoundRectCallout">
            <a:avLst>
              <a:gd name="adj1" fmla="val -37971"/>
              <a:gd name="adj2" fmla="val 8757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的信息框架图，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并对其进行逐一讲解和分析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对比。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6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界面</a:t>
            </a:r>
            <a:r>
              <a:rPr lang="zh-CN" altLang="en-US" sz="2400" dirty="0" smtClean="0">
                <a:solidFill>
                  <a:srgbClr val="0375B0"/>
                </a:solidFill>
              </a:rPr>
              <a:t>设计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04087" y="973028"/>
          <a:ext cx="8652047" cy="1358049"/>
        </p:xfrm>
        <a:graphic>
          <a:graphicData uri="http://schemas.openxmlformats.org/drawingml/2006/table">
            <a:tbl>
              <a:tblPr/>
              <a:tblGrid>
                <a:gridCol w="1957524"/>
                <a:gridCol w="6694523"/>
              </a:tblGrid>
              <a:tr h="41789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竞品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界面对比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676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功能复杂导致界面比较臃肿，操作不方便。整体风格以橙色为主。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339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界面清爽，功能明确，操作方便。整体风格以红色为主。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7150" marR="57150" marT="57150" marB="57150">
                    <a:lnL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101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513375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、导航设计：底部导航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88" y="824248"/>
            <a:ext cx="3365708" cy="55765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563" y="824248"/>
            <a:ext cx="3472478" cy="5576552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>
          <a:xfrm>
            <a:off x="9157649" y="2511188"/>
            <a:ext cx="2879676" cy="859814"/>
          </a:xfrm>
          <a:prstGeom prst="wedgeRoundRectCallout">
            <a:avLst>
              <a:gd name="adj1" fmla="val -475"/>
              <a:gd name="adj2" fmla="val -90381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的首页布局、导航进行分析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1" y="824248"/>
            <a:ext cx="289332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淘宝和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京东使用了底部导航，同时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结合主界面导航设计，保护的信息量也很大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513375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、导航设计：底部导航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75" y="1119337"/>
            <a:ext cx="2860346" cy="45299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056" y="1119337"/>
            <a:ext cx="2972914" cy="461453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>
          <a:xfrm>
            <a:off x="8555055" y="3960558"/>
            <a:ext cx="3304847" cy="842752"/>
          </a:xfrm>
          <a:prstGeom prst="wedgeRoundRectCallout">
            <a:avLst>
              <a:gd name="adj1" fmla="val 1505"/>
              <a:gd name="adj2" fmla="val -1135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中用到的各种导航设计进行分析，说出各自的优点及亮点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00464" y="1119337"/>
            <a:ext cx="3414031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右图结合顶部导航可以包含大量的信息，比如右图，点击底部抢购，在顶部有限时抢购，屌爆周三，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元购。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采用国内主流导航模式的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，参见淘宝、新浪体育。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       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同程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893302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</a:t>
            </a:r>
            <a:r>
              <a:rPr lang="en-US" altLang="zh-CN" sz="2400" dirty="0" smtClean="0">
                <a:solidFill>
                  <a:srgbClr val="0375B0"/>
                </a:solidFill>
              </a:rPr>
              <a:t>:</a:t>
            </a:r>
            <a:r>
              <a:rPr lang="zh-CN" altLang="en-US" sz="2400" dirty="0" smtClean="0">
                <a:solidFill>
                  <a:srgbClr val="0375B0"/>
                </a:solidFill>
              </a:rPr>
              <a:t>顶部导航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6356" y="984913"/>
            <a:ext cx="3124193" cy="488337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719" y="984912"/>
            <a:ext cx="3085771" cy="48833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2433" y="984912"/>
            <a:ext cx="3414031" cy="25853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顶部导航，这是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推荐的设计方式，如果大家使用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的话发现都是顶部导航；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官方的解释是让功能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一目了然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易信       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google paly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8732479" y="3960558"/>
            <a:ext cx="3304847" cy="842752"/>
          </a:xfrm>
          <a:prstGeom prst="wedgeRoundRectCallout">
            <a:avLst>
              <a:gd name="adj1" fmla="val 1505"/>
              <a:gd name="adj2" fmla="val -1135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中用到的各种导航设计进行分析，说出各自的优点及亮点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56883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</a:t>
            </a:r>
            <a:r>
              <a:rPr lang="en-US" altLang="zh-CN" sz="2400" dirty="0" smtClean="0">
                <a:solidFill>
                  <a:srgbClr val="0375B0"/>
                </a:solidFill>
              </a:rPr>
              <a:t>:</a:t>
            </a:r>
            <a:r>
              <a:rPr lang="zh-CN" altLang="en-US" sz="2400" dirty="0" smtClean="0">
                <a:solidFill>
                  <a:srgbClr val="0375B0"/>
                </a:solidFill>
              </a:rPr>
              <a:t>侧滑导航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1026" name="Picture 2" descr="C:\Users\dazhi\AppData\Local\Temp\SNAGHTML545c28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281" y="884986"/>
            <a:ext cx="3568837" cy="5460444"/>
          </a:xfrm>
          <a:prstGeom prst="rect">
            <a:avLst/>
          </a:prstGeom>
          <a:noFill/>
        </p:spPr>
      </p:pic>
      <p:pic>
        <p:nvPicPr>
          <p:cNvPr id="1030" name="Picture 6" descr="C:\Users\dazhi\AppData\Local\Temp\SNAGHTML547487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720" y="903814"/>
            <a:ext cx="3479497" cy="541432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225887" y="984912"/>
            <a:ext cx="2870577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侧滑导航有效的利用了手机隐藏空间，包含的信息比较大，操作也很方便，是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推荐的方式。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有道云笔记       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印象笔记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225887" y="3610974"/>
            <a:ext cx="2870577" cy="842752"/>
          </a:xfrm>
          <a:prstGeom prst="wedgeRoundRectCallout">
            <a:avLst>
              <a:gd name="adj1" fmla="val 1505"/>
              <a:gd name="adj2" fmla="val -1135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中用到的各种导航设计进行分析，说出各自的优点及亮点。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6542469" y="917373"/>
            <a:ext cx="1906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目录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937160" y="1867436"/>
            <a:ext cx="3515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、产品概述（组长）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5937160" y="2292645"/>
            <a:ext cx="4687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、用户需求</a:t>
            </a:r>
            <a:r>
              <a:rPr lang="zh-CN" altLang="en-US" dirty="0"/>
              <a:t>分析（组长）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37160" y="3198939"/>
            <a:ext cx="377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、功能模块</a:t>
            </a:r>
            <a:r>
              <a:rPr lang="zh-CN" altLang="en-US" dirty="0"/>
              <a:t>分析（</a:t>
            </a:r>
            <a:r>
              <a:rPr lang="zh-CN" altLang="en-US" dirty="0" smtClean="0"/>
              <a:t>组长、组员）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937160" y="4105233"/>
            <a:ext cx="377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6</a:t>
            </a:r>
            <a:r>
              <a:rPr lang="zh-CN" altLang="en-US" dirty="0" smtClean="0"/>
              <a:t>、</a:t>
            </a:r>
            <a:r>
              <a:rPr lang="zh-CN" altLang="en-US" dirty="0"/>
              <a:t>界面设计（组长、组员）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37160" y="2745792"/>
            <a:ext cx="3773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、运营模式</a:t>
            </a:r>
            <a:r>
              <a:rPr lang="zh-CN" altLang="en-US" dirty="0"/>
              <a:t>分析（组长）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937160" y="3652086"/>
            <a:ext cx="5270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/>
              <a:t>、</a:t>
            </a:r>
            <a:r>
              <a:rPr lang="zh-CN" altLang="en-US" dirty="0" smtClean="0"/>
              <a:t>功能模块流程及信息框架图</a:t>
            </a:r>
            <a:r>
              <a:rPr lang="zh-CN" altLang="en-US" dirty="0"/>
              <a:t>（组长、组员）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5937160" y="4548180"/>
            <a:ext cx="30599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7</a:t>
            </a:r>
            <a:r>
              <a:rPr lang="zh-CN" altLang="en-US" dirty="0" smtClean="0"/>
              <a:t>、</a:t>
            </a:r>
            <a:r>
              <a:rPr lang="zh-CN" altLang="en-US" dirty="0"/>
              <a:t>信息设计（组长、组员）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56883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</a:t>
            </a:r>
            <a:r>
              <a:rPr lang="en-US" altLang="zh-CN" sz="2400" dirty="0" smtClean="0">
                <a:solidFill>
                  <a:srgbClr val="0375B0"/>
                </a:solidFill>
              </a:rPr>
              <a:t>:</a:t>
            </a:r>
            <a:r>
              <a:rPr lang="zh-CN" altLang="en-US" sz="2400" dirty="0" smtClean="0">
                <a:solidFill>
                  <a:srgbClr val="0375B0"/>
                </a:solidFill>
              </a:rPr>
              <a:t>主屏导航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49274" y="1034118"/>
            <a:ext cx="3274142" cy="521237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155" y="947953"/>
            <a:ext cx="3449025" cy="54314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1170" y="1119337"/>
            <a:ext cx="289332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主屏导航：这种方式功能点很清楚，一般都可以定制功能，体现了扁平化设计理念。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喜马拉雅  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zaker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075759" y="3610974"/>
            <a:ext cx="2870577" cy="842752"/>
          </a:xfrm>
          <a:prstGeom prst="wedgeRoundRectCallout">
            <a:avLst>
              <a:gd name="adj1" fmla="val 1505"/>
              <a:gd name="adj2" fmla="val -1135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中用到的各种导航设计进行分析，说出各自的优点及亮点。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356883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7</a:t>
            </a:r>
            <a:r>
              <a:rPr lang="zh-CN" altLang="en-US" sz="2400" dirty="0" smtClean="0">
                <a:solidFill>
                  <a:srgbClr val="0375B0"/>
                </a:solidFill>
              </a:rPr>
              <a:t>、导航设计</a:t>
            </a:r>
            <a:r>
              <a:rPr lang="en-US" altLang="zh-CN" sz="2400" dirty="0" smtClean="0">
                <a:solidFill>
                  <a:srgbClr val="0375B0"/>
                </a:solidFill>
              </a:rPr>
              <a:t>:</a:t>
            </a:r>
            <a:r>
              <a:rPr lang="zh-CN" altLang="en-US" sz="2400" dirty="0" smtClean="0">
                <a:solidFill>
                  <a:srgbClr val="0375B0"/>
                </a:solidFill>
              </a:rPr>
              <a:t>其他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导航设计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773" y="1153385"/>
            <a:ext cx="2849410" cy="44804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217" y="1186352"/>
            <a:ext cx="2847107" cy="4480499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8807353" y="2539517"/>
            <a:ext cx="2870577" cy="842752"/>
          </a:xfrm>
          <a:prstGeom prst="wedgeRoundRectCallout">
            <a:avLst>
              <a:gd name="adj1" fmla="val 1505"/>
              <a:gd name="adj2" fmla="val -1135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中用到的各种导航设计进行分析，说出各自的优点及亮点。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07353" y="1488669"/>
            <a:ext cx="289332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的导航和右侧滑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235427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8</a:t>
            </a:r>
            <a:r>
              <a:rPr lang="zh-CN" altLang="en-US" sz="2400" dirty="0" smtClean="0">
                <a:solidFill>
                  <a:srgbClr val="0375B0"/>
                </a:solidFill>
              </a:rPr>
              <a:t>、信息设计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信息设计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1457" y="843310"/>
            <a:ext cx="3290621" cy="51665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236" y="878840"/>
            <a:ext cx="3319704" cy="5190393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8830100" y="3721698"/>
            <a:ext cx="3166281" cy="803429"/>
          </a:xfrm>
          <a:prstGeom prst="wedgeRoundRectCallout">
            <a:avLst>
              <a:gd name="adj1" fmla="val 260"/>
              <a:gd name="adj2" fmla="val -885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中的数据、信息展示方式进行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分析，说出各自的优点及亮点。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1863" y="873673"/>
            <a:ext cx="323451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一般的列表显示数据：注意每个条目保护的信息；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数据加载后列表滚动；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列表显示分类；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列表分类变换；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新闻头条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同程旅游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235427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8</a:t>
            </a:r>
            <a:r>
              <a:rPr lang="zh-CN" altLang="en-US" sz="2400" dirty="0" smtClean="0">
                <a:solidFill>
                  <a:srgbClr val="0375B0"/>
                </a:solidFill>
              </a:rPr>
              <a:t>、信息设计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信息设计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977" y="976648"/>
            <a:ext cx="3423670" cy="53460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736" y="1031240"/>
            <a:ext cx="3618208" cy="52914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75761" y="1051097"/>
            <a:ext cx="292062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Zaker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信息显示有自己的特点，拒绝千篇一律的列表信息；右边的列表显示有突出显示图片的效果，一般用于电商类信息展示。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Zaker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淘宝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9075761" y="3448738"/>
            <a:ext cx="3016156" cy="803429"/>
          </a:xfrm>
          <a:prstGeom prst="wedgeRoundRectCallout">
            <a:avLst>
              <a:gd name="adj1" fmla="val 260"/>
              <a:gd name="adj2" fmla="val -885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中的数据、信息展示方式进行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分析，说出各自的优点及亮点。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2354277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9</a:t>
            </a:r>
            <a:r>
              <a:rPr lang="zh-CN" altLang="en-US" sz="2400" dirty="0" smtClean="0">
                <a:solidFill>
                  <a:srgbClr val="0375B0"/>
                </a:solidFill>
              </a:rPr>
              <a:t>、设置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设置</a:t>
            </a:r>
            <a:endParaRPr lang="zh-CN" altLang="en-US" sz="36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2924" y="824248"/>
            <a:ext cx="3462893" cy="49723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595" y="824248"/>
            <a:ext cx="3240827" cy="51761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75761" y="1051097"/>
            <a:ext cx="292062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设置一般包括：图标，文字和向右的箭头，表示还有下一级菜单。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喜马拉雅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Google play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9075761" y="3448738"/>
            <a:ext cx="3016156" cy="803429"/>
          </a:xfrm>
          <a:prstGeom prst="wedgeRoundRectCallout">
            <a:avLst>
              <a:gd name="adj1" fmla="val 260"/>
              <a:gd name="adj2" fmla="val -8854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中的设置界面进行分析</a:t>
            </a:r>
            <a:endParaRPr lang="en-US" altLang="zh-CN" sz="140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9380" y="281201"/>
            <a:ext cx="3589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分类目录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hlinkClick r:id="rId1" action="ppaction://hlinksldjump"/>
          </p:cNvPr>
          <p:cNvSpPr txBox="1"/>
          <p:nvPr/>
        </p:nvSpPr>
        <p:spPr>
          <a:xfrm>
            <a:off x="9553432" y="3263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Group 3"/>
          <p:cNvGraphicFramePr>
            <a:graphicFrameLocks noGrp="1"/>
          </p:cNvGraphicFramePr>
          <p:nvPr/>
        </p:nvGraphicFramePr>
        <p:xfrm>
          <a:off x="436724" y="761916"/>
          <a:ext cx="11409529" cy="5783907"/>
        </p:xfrm>
        <a:graphic>
          <a:graphicData uri="http://schemas.openxmlformats.org/drawingml/2006/table">
            <a:tbl>
              <a:tblPr/>
              <a:tblGrid>
                <a:gridCol w="1450364"/>
                <a:gridCol w="9959165"/>
              </a:tblGrid>
              <a:tr h="276309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微软雅黑" panose="020B0503020204020204" pitchFamily="34" charset="-122"/>
                        </a:rPr>
                        <a:t>分类</a:t>
                      </a:r>
                      <a:endParaRPr kumimoji="0" lang="zh-CN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应用</a:t>
                      </a:r>
                      <a:endParaRPr kumimoji="0" lang="zh-CN" altLang="zh-CN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sym typeface="Calibri" panose="020F0502020204030204" charset="0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541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社交应用</a:t>
                      </a:r>
                      <a:endParaRPr kumimoji="0" lang="zh-CN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微信、新浪微博、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QQ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空间、</a:t>
                      </a:r>
                      <a:r>
                        <a:rPr kumimoji="0" lang="en-US" altLang="zh-CN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facebook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、陌陌、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YY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语音</a:t>
                      </a:r>
                      <a:endParaRPr kumimoji="0" lang="zh-CN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533686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地图导航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Google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地图、导航犬、凯立德导航、谷歌地图、图吧导航、高德地图、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8684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公交地铁、搜狗地图、谷歌街景、坐车网</a:t>
                      </a:r>
                      <a:endParaRPr kumimoji="0" lang="zh-CN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4683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网购支付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淘宝、大众点评、天猫、京东商城、蘑菇街、美团、淘打折、团购大全、拉手团购、美丽说、豆角优惠、掌上亚马逊、当当网、苏宁易购、支付宝</a:t>
                      </a:r>
                      <a:endParaRPr kumimoji="0" lang="zh-CN" altLang="zh-CN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466499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通话通讯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（微信、手机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QQ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YY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语音）、（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QQ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通讯录、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QQ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同步助手）、（掌上宝网络电话、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UU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电话）</a:t>
                      </a:r>
                      <a:endParaRPr kumimoji="0" lang="zh-CN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68581" marR="68581" marT="0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191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生活消费类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旅游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: 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携程旅行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去哪儿旅行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穷游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同程旅游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阿里旅行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艺龙旅行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途牛旅游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百度旅游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endParaRPr kumimoji="0" lang="en-US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订餐类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: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美团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饿了么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百度外卖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大众点评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肯德基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必胜客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身边美食团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淘点点</a:t>
                      </a:r>
                      <a:endParaRPr kumimoji="0" lang="zh-CN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68581" marR="68581" marT="0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401153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查询工具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我查查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墨迹天气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查一查辨真伪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快拍二维码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号码百事通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盛名列车时刻表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航班管家</a:t>
                      </a:r>
                      <a:endParaRPr kumimoji="0" lang="en-US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912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拍摄美化</a:t>
                      </a:r>
                      <a:endParaRPr kumimoji="0" lang="zh-CN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defRPr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美图秀秀、美图贴贴、美颜相机、美视、魔漫相机、拼立得、快图浏览、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3D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全景照相机、百度魔图、美人相机、磨屏漫画、照片大头贴、</a:t>
                      </a:r>
                      <a:r>
                        <a:rPr kumimoji="0" lang="en-US" altLang="zh-CN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PhotoWarp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GIF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快手、多棱相机</a:t>
                      </a:r>
                      <a:endParaRPr kumimoji="0" lang="zh-CN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533686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影音播放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百度音乐、酷狗音乐、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QQ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音乐、多米音乐、爱奇艺、酷我音乐、手机电视、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PPTV</a:t>
                      </a:r>
                      <a:r>
                        <a:rPr kumimoji="0" lang="zh-CN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、优酷、快播、暴风影音</a:t>
                      </a:r>
                      <a:endParaRPr kumimoji="0" lang="en-US" altLang="zh-CN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1022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图书阅读</a:t>
                      </a:r>
                      <a:endParaRPr kumimoji="0" lang="zh-CN" altLang="zh-CN" sz="1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iReader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、云中书城、懒人看书、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QQ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阅读、手机阅读、开卷有益</a:t>
                      </a:r>
                      <a:endParaRPr kumimoji="0" lang="zh-CN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  <a:tr h="479940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浏览器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UC</a:t>
                      </a:r>
                      <a:r>
                        <a:rPr kumimoji="0" lang="zh-CN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浏览器、</a:t>
                      </a:r>
                      <a:r>
                        <a:rPr kumimoji="0" lang="en-US" altLang="zh-CN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QQ</a:t>
                      </a:r>
                      <a:r>
                        <a:rPr kumimoji="0" lang="zh-CN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宋体" panose="02010600030101010101" pitchFamily="2" charset="-122"/>
                        </a:rPr>
                        <a:t>浏览器</a:t>
                      </a:r>
                      <a:endParaRPr kumimoji="0" lang="zh-CN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6285"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新闻资讯</a:t>
                      </a:r>
                      <a:endParaRPr kumimoji="0" lang="zh-CN" altLang="zh-CN" sz="11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微软雅黑" panose="020B0503020204020204" pitchFamily="34" charset="-122"/>
                      </a:endParaRPr>
                    </a:p>
                  </a:txBody>
                  <a:tcPr marL="91442" marR="91442" marT="45716" marB="45716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1pPr>
                      <a:lvl2pPr marL="742950" indent="-28575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2pPr>
                      <a:lvl3pPr marL="11430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3pPr>
                      <a:lvl4pPr marL="16002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4pPr>
                      <a:lvl5pPr marL="2057400" indent="-228600" defTabSz="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5pPr>
                      <a:lvl6pPr marL="25146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6pPr>
                      <a:lvl7pPr marL="29718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7pPr>
                      <a:lvl8pPr marL="34290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8pPr>
                      <a:lvl9pPr marL="3886200" indent="-228600" defTabSz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charset="0"/>
                          <a:ea typeface="宋体" panose="02010600030101010101" pitchFamily="2" charset="-122"/>
                          <a:sym typeface="Calibri" panose="020F0502020204030204" charset="0"/>
                        </a:defRPr>
                      </a:lvl9pPr>
                    </a:lstStyle>
                    <a:p>
                      <a:pPr marL="0" marR="0" lvl="0" indent="0" algn="l" defTabSz="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腾讯新闻、网易新闻、今日头条、搜狐新闻、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ZAKER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Flipboard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、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宋体" panose="02010600030101010101" pitchFamily="2" charset="-122"/>
                        </a:rPr>
                        <a:t>鲜果联播、新浪体育、凤凰新闻、一点资讯、</a:t>
                      </a:r>
                      <a:r>
                        <a:rPr kumimoji="0" lang="zh-CN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+mn-cs"/>
                          <a:sym typeface="Calibri" panose="020F0502020204030204" charset="0"/>
                        </a:rPr>
                        <a:t>澎湃</a:t>
                      </a:r>
                      <a:endParaRPr kumimoji="0" lang="zh-CN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cs typeface="+mn-cs"/>
                        <a:sym typeface="Calibri" panose="020F0502020204030204" charset="0"/>
                      </a:endParaRP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370A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Thanks</a:t>
            </a:r>
            <a:endParaRPr lang="zh-CN" altLang="en-US" dirty="0">
              <a:solidFill>
                <a:srgbClr val="0370A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在线小说竞品分析</a:t>
            </a:r>
            <a:endParaRPr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2193592" y="475376"/>
            <a:ext cx="1864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375B0"/>
                </a:solidFill>
              </a:rPr>
              <a:t>1</a:t>
            </a:r>
            <a:r>
              <a:rPr lang="zh-CN" altLang="en-US" sz="2400" dirty="0" smtClean="0">
                <a:solidFill>
                  <a:srgbClr val="0375B0"/>
                </a:solidFill>
              </a:rPr>
              <a:t>、产品概述</a:t>
            </a:r>
            <a:endParaRPr lang="en-US" altLang="zh-CN" sz="2400" dirty="0">
              <a:solidFill>
                <a:srgbClr val="0375B0"/>
              </a:solidFill>
            </a:endParaRPr>
          </a:p>
        </p:txBody>
      </p:sp>
      <p:pic>
        <p:nvPicPr>
          <p:cNvPr id="3" name="图片 2" descr="C:\Users\mjs\Desktop\新建文件夹\捕获1.PNG捕获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20975" y="1076960"/>
            <a:ext cx="8265795" cy="492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在线小说竞品分析</a:t>
            </a:r>
            <a:endParaRPr lang="zh-CN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2179622" y="475376"/>
            <a:ext cx="18764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375B0"/>
                </a:solidFill>
              </a:rPr>
              <a:t>2</a:t>
            </a:r>
            <a:r>
              <a:rPr lang="zh-CN" altLang="en-US" sz="2400" dirty="0" smtClean="0">
                <a:solidFill>
                  <a:srgbClr val="0375B0"/>
                </a:solidFill>
              </a:rPr>
              <a:t>、产品概述</a:t>
            </a:r>
            <a:endParaRPr lang="en-US" altLang="zh-CN" sz="2400" dirty="0">
              <a:solidFill>
                <a:srgbClr val="0375B0"/>
              </a:solidFill>
            </a:endParaRPr>
          </a:p>
        </p:txBody>
      </p:sp>
      <p:pic>
        <p:nvPicPr>
          <p:cNvPr id="3" name="图片 2" descr="C:\Users\mjs\Desktop\新建文件夹\捕获111.PNG捕获11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720975" y="1233805"/>
            <a:ext cx="8265795" cy="4613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2"/>
          <p:cNvGraphicFramePr/>
          <p:nvPr/>
        </p:nvGraphicFramePr>
        <p:xfrm>
          <a:off x="2457741" y="1146221"/>
          <a:ext cx="9004457" cy="4701124"/>
        </p:xfrm>
        <a:graphic>
          <a:graphicData uri="http://schemas.openxmlformats.org/drawingml/2006/table">
            <a:tbl>
              <a:tblPr/>
              <a:tblGrid>
                <a:gridCol w="1354405"/>
                <a:gridCol w="4206361"/>
                <a:gridCol w="3121014"/>
                <a:gridCol w="322677"/>
              </a:tblGrid>
              <a:tr h="34248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类型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小说阅读网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平板电子书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363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用户群特点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用户多为青少年，以及学生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zh-CN" altLang="zh-CN" sz="1600" dirty="0" smtClean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sym typeface="宋体" panose="02010600030101010101" pitchFamily="2" charset="-122"/>
                        </a:rPr>
                        <a:t>用户多为青少年，以及学生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13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消费类型</a:t>
                      </a: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女鞋女装、手机3c、母婴、美容彩妆、虚拟充值、男装男鞋，女性直接相关类目占比超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40%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Verdana" panose="020B0604030504040204" pitchFamily="34" charset="0"/>
                        </a:rPr>
                        <a:t>3C数码、服装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Verdana" panose="020B0604030504040204" pitchFamily="34" charset="0"/>
                        </a:rPr>
                        <a:t>图书、虚拟充值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139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使用习惯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交易速度快pc端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一分钟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15%用户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在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PC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端选择在无线端付款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45%用户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在无线上选择，在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pc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端付款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母婴买家使用频繁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常用操作有查询物流，管理收藏夹，收藏商品或店铺、周末使用较多。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Verdana" panose="020B0604030504040204" pitchFamily="34" charset="0"/>
                        </a:rPr>
                        <a:t>常用于3C产品的比价、查询订单状态、管理购物车、收藏商品等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144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基本需求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搜索、查看、购买宝贝、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登录账户查询物流、收藏、购物车信息等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搜索、查看、购买商品、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登录账户查询订单状态、购物车信息等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375B0"/>
                </a:solidFill>
              </a:rPr>
              <a:t>2</a:t>
            </a:r>
            <a:r>
              <a:rPr lang="zh-CN" altLang="en-US" sz="2400" dirty="0" smtClean="0">
                <a:solidFill>
                  <a:srgbClr val="0375B0"/>
                </a:solidFill>
              </a:rPr>
              <a:t>、用户需求</a:t>
            </a:r>
            <a:r>
              <a:rPr lang="zh-CN" altLang="en-US" sz="2400" dirty="0">
                <a:solidFill>
                  <a:srgbClr val="0375B0"/>
                </a:solidFill>
              </a:rPr>
              <a:t>分析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9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sp>
        <p:nvSpPr>
          <p:cNvPr id="8" name="圆角矩形标注 7"/>
          <p:cNvSpPr/>
          <p:nvPr/>
        </p:nvSpPr>
        <p:spPr>
          <a:xfrm>
            <a:off x="5035137" y="273133"/>
            <a:ext cx="5427016" cy="688929"/>
          </a:xfrm>
          <a:prstGeom prst="wedgeRoundRectCallout">
            <a:avLst>
              <a:gd name="adj1" fmla="val -39573"/>
              <a:gd name="adj2" fmla="val 8273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参照范例格式，对所选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在用户需求方面进行对比，包括用户群特点、消费类型、使用习惯及基本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3</a:t>
            </a:r>
            <a:r>
              <a:rPr lang="zh-CN" altLang="en-US" sz="2400" dirty="0" smtClean="0">
                <a:solidFill>
                  <a:srgbClr val="0375B0"/>
                </a:solidFill>
              </a:rPr>
              <a:t>、运营模式分析</a:t>
            </a:r>
            <a:endParaRPr lang="zh-CN" altLang="en-US" sz="2400" dirty="0">
              <a:solidFill>
                <a:srgbClr val="0375B0"/>
              </a:solidFill>
            </a:endParaRPr>
          </a:p>
        </p:txBody>
      </p:sp>
      <p:graphicFrame>
        <p:nvGraphicFramePr>
          <p:cNvPr id="6" name="Group 4"/>
          <p:cNvGraphicFramePr>
            <a:graphicFrameLocks noGrp="1"/>
          </p:cNvGraphicFramePr>
          <p:nvPr/>
        </p:nvGraphicFramePr>
        <p:xfrm>
          <a:off x="2765109" y="1331296"/>
          <a:ext cx="8283238" cy="4325705"/>
        </p:xfrm>
        <a:graphic>
          <a:graphicData uri="http://schemas.openxmlformats.org/drawingml/2006/table">
            <a:tbl>
              <a:tblPr/>
              <a:tblGrid>
                <a:gridCol w="1831238"/>
                <a:gridCol w="3388715"/>
                <a:gridCol w="3063285"/>
              </a:tblGrid>
              <a:tr h="33283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类型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淘宝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京东</a:t>
                      </a:r>
                      <a:endParaRPr kumimoji="0" lang="zh-CN" altLang="zh-CN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</a:tr>
              <a:tr h="63238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运营模式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C2C+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B2C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B2C+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B2B2C（店中店）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36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用户数量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移动用户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亿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总用户量接近1亿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7197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盈利模式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服务费（旺铺、商城销售提成，技术费等），淘宝开放平台的应用（量子，魔方等 ），广告位（直通车，钻展等）。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  <a:sym typeface="Times New Roman" panose="02020603050405020304" pitchFamily="18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销售盈利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63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付费对象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商家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用户、商家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2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支付方案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支付宝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货到付款+信用卡+网上银行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599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优势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已形成平台、自有支付系统、商品品类全、用户群大、品牌强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  <a:sym typeface="Times New Roman" panose="02020603050405020304" pitchFamily="18" charset="0"/>
                        </a:rPr>
                        <a:t>品类全、覆盖地区广、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自建</a:t>
                      </a: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物流系统、品牌强</a:t>
                      </a: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Verdana" panose="020B0604030504040204" pitchFamily="34" charset="0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99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劣势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品质较难保证、管理风险较大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微软雅黑" panose="020B0503020204020204" pitchFamily="34" charset="-122"/>
                          <a:sym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kumimoji="0" lang="zh-CN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资金链较长、无独立的支付平台</a:t>
                      </a:r>
                      <a:endParaRPr kumimoji="0" lang="zh-CN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标题 3"/>
          <p:cNvSpPr txBox="1"/>
          <p:nvPr/>
        </p:nvSpPr>
        <p:spPr>
          <a:xfrm>
            <a:off x="375950" y="1457621"/>
            <a:ext cx="1035422" cy="3937962"/>
          </a:xfrm>
          <a:prstGeom prst="rect">
            <a:avLst/>
          </a:prstGeom>
        </p:spPr>
        <p:txBody>
          <a:bodyPr vert="eaVert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600" smtClean="0"/>
              <a:t>电商类</a:t>
            </a:r>
            <a:r>
              <a:rPr lang="en-US" altLang="zh-CN" sz="3600" smtClean="0"/>
              <a:t>App</a:t>
            </a:r>
            <a:r>
              <a:rPr lang="zh-CN" altLang="en-US" sz="3600" smtClean="0"/>
              <a:t>竞品分析</a:t>
            </a:r>
            <a:endParaRPr lang="zh-CN" altLang="en-US" sz="3600" dirty="0"/>
          </a:p>
        </p:txBody>
      </p:sp>
      <p:sp>
        <p:nvSpPr>
          <p:cNvPr id="9" name="圆角矩形标注 8"/>
          <p:cNvSpPr/>
          <p:nvPr/>
        </p:nvSpPr>
        <p:spPr>
          <a:xfrm>
            <a:off x="5210093" y="415636"/>
            <a:ext cx="5655829" cy="677048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参照范例格式，对所选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进行运营模式分析，包括运营模式、用户数量、盈利模式、付费对象、支付方案及产品优势和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劣势。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51" y="824249"/>
            <a:ext cx="2886469" cy="51234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619" y="824248"/>
            <a:ext cx="2886469" cy="5123484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292940" y="1703408"/>
          <a:ext cx="3529866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2909"/>
                <a:gridCol w="2406957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、团购功能对比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淘宝的聚划算可以在手机淘宝中使用，也可以单独下载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使用。商品信息非常丰富，衣食住行样样俱全，可以根据品牌选择团购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团购功能不是特色，放在了首页的最下面，又叫京品惠，商品的内容较丰富，包括衣食住行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2949263" y="6102755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</a:t>
            </a:r>
            <a:r>
              <a:rPr lang="zh-CN" altLang="en-US" dirty="0"/>
              <a:t>团购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089562" y="6092407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京东团</a:t>
            </a:r>
            <a:r>
              <a:rPr lang="zh-CN" altLang="en-US" dirty="0"/>
              <a:t>购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475398" y="11747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8058088" y="135967"/>
            <a:ext cx="4133912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的核心功能界面（如团购）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对核心功能（团购）进行详细对比说明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585" y="824248"/>
            <a:ext cx="2928727" cy="519849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600" y="824248"/>
            <a:ext cx="2928727" cy="5198491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383092" y="2064018"/>
          <a:ext cx="3529866" cy="271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40"/>
                <a:gridCol w="2435326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、搜索功能对比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搜索功能很强大，可以搜淘宝商品、店铺、天猫商品，筛选的功能也比较全面，不过太复杂，条目不清晰。另外，可以通过语音搜索。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可以搜商品、店铺，筛选的选项较多，条目比较清晰。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078051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淘宝搜索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465195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京东搜索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574252" y="1457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8061294" y="571512"/>
            <a:ext cx="4130706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的核心功能界面（如搜索）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对核心功能（搜索）进行详细对比说明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050298" y="310506"/>
            <a:ext cx="6102029" cy="5137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0375B0"/>
                </a:solidFill>
              </a:rPr>
              <a:t>4</a:t>
            </a:r>
            <a:r>
              <a:rPr lang="zh-CN" altLang="en-US" sz="2400" dirty="0" smtClean="0">
                <a:solidFill>
                  <a:srgbClr val="0375B0"/>
                </a:solidFill>
              </a:rPr>
              <a:t>、</a:t>
            </a:r>
            <a:r>
              <a:rPr lang="zh-CN" altLang="en-US" sz="2400" dirty="0">
                <a:solidFill>
                  <a:srgbClr val="0375B0"/>
                </a:solidFill>
              </a:rPr>
              <a:t>产品功能分析</a:t>
            </a:r>
            <a:endParaRPr lang="zh-CN" altLang="en-US" sz="2400" dirty="0">
              <a:solidFill>
                <a:srgbClr val="0375B0"/>
              </a:solidFill>
            </a:endParaRPr>
          </a:p>
          <a:p>
            <a:pPr marL="0" indent="0">
              <a:buNone/>
            </a:pPr>
            <a:endParaRPr lang="zh-CN" altLang="en-US" sz="2400" dirty="0">
              <a:solidFill>
                <a:srgbClr val="0375B0"/>
              </a:solidFill>
            </a:endParaRPr>
          </a:p>
        </p:txBody>
      </p:sp>
      <p:sp>
        <p:nvSpPr>
          <p:cNvPr id="6" name="标题 3"/>
          <p:cNvSpPr>
            <a:spLocks noGrp="1"/>
          </p:cNvSpPr>
          <p:nvPr>
            <p:ph type="title"/>
          </p:nvPr>
        </p:nvSpPr>
        <p:spPr>
          <a:xfrm>
            <a:off x="375950" y="1457621"/>
            <a:ext cx="1035422" cy="3937962"/>
          </a:xfrm>
        </p:spPr>
        <p:txBody>
          <a:bodyPr>
            <a:normAutofit fontScale="90000"/>
          </a:bodyPr>
          <a:lstStyle/>
          <a:p>
            <a:r>
              <a:rPr lang="zh-CN" altLang="en-US" sz="3600" dirty="0" smtClean="0"/>
              <a:t>电商类</a:t>
            </a:r>
            <a:r>
              <a:rPr lang="en-US" altLang="zh-CN" sz="3600" dirty="0" smtClean="0"/>
              <a:t>App</a:t>
            </a:r>
            <a:r>
              <a:rPr lang="zh-CN" altLang="en-US" sz="3600" dirty="0" smtClean="0"/>
              <a:t>竞品分析</a:t>
            </a:r>
            <a:endParaRPr lang="zh-CN" altLang="en-US" sz="3600" dirty="0"/>
          </a:p>
        </p:txBody>
      </p:sp>
      <p:sp>
        <p:nvSpPr>
          <p:cNvPr id="10" name="文本框 9"/>
          <p:cNvSpPr txBox="1"/>
          <p:nvPr/>
        </p:nvSpPr>
        <p:spPr>
          <a:xfrm>
            <a:off x="3078051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淘宝支付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156102" y="6167149"/>
            <a:ext cx="1661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京东支付</a:t>
            </a:r>
            <a:endParaRPr lang="zh-CN" altLang="en-US" dirty="0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383092" y="2064018"/>
          <a:ext cx="352986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827"/>
                <a:gridCol w="2460039"/>
              </a:tblGrid>
              <a:tr h="0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600" b="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、支付功能对比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手机淘宝</a:t>
                      </a:r>
                      <a:endParaRPr lang="zh-CN" altLang="en-US" sz="1600" b="0" dirty="0" smtClean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支付宝、余额宝、银行卡快捷支付，不支持货到付款（</a:t>
                      </a:r>
                      <a:r>
                        <a:rPr lang="en-US" altLang="zh-CN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PC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端支持）。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京东自提、邮局汇款、货到付款、在线支付（微信支付、银联支付、京东白条）、不支持支付宝。</a:t>
                      </a:r>
                      <a:endParaRPr lang="zh-CN" altLang="en-US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42" y="900263"/>
            <a:ext cx="2924434" cy="519087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893" y="900263"/>
            <a:ext cx="2924434" cy="519087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9574252" y="14576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0375B0"/>
                </a:solidFill>
              </a:rPr>
              <a:t>详细说明</a:t>
            </a:r>
            <a:endParaRPr lang="zh-CN" altLang="en-US" dirty="0">
              <a:solidFill>
                <a:srgbClr val="0375B0"/>
              </a:solidFill>
            </a:endParaRPr>
          </a:p>
        </p:txBody>
      </p:sp>
      <p:sp>
        <p:nvSpPr>
          <p:cNvPr id="15" name="圆角矩形标注 14"/>
          <p:cNvSpPr/>
          <p:nvPr/>
        </p:nvSpPr>
        <p:spPr>
          <a:xfrm>
            <a:off x="8152327" y="570005"/>
            <a:ext cx="4133912" cy="887616"/>
          </a:xfrm>
          <a:prstGeom prst="wedgeRoundRectCallout">
            <a:avLst>
              <a:gd name="adj1" fmla="val -40865"/>
              <a:gd name="adj2" fmla="val 7678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的核心功能界面（如支付）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对核心功能（支付）进行详细对比说明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黑体"/>
        <a:cs typeface=""/>
      </a:majorFont>
      <a:minorFont>
        <a:latin typeface="Arial Narrow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新员工培训1</Template>
  <TotalTime>0</TotalTime>
  <Words>3541</Words>
  <Application>WPS 演示</Application>
  <PresentationFormat>宽屏</PresentationFormat>
  <Paragraphs>486</Paragraphs>
  <Slides>26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8" baseType="lpstr">
      <vt:lpstr>Arial</vt:lpstr>
      <vt:lpstr>宋体</vt:lpstr>
      <vt:lpstr>Wingdings</vt:lpstr>
      <vt:lpstr>黑体</vt:lpstr>
      <vt:lpstr>微软雅黑</vt:lpstr>
      <vt:lpstr>Verdana</vt:lpstr>
      <vt:lpstr>Times New Roman</vt:lpstr>
      <vt:lpstr>Arial Narrow</vt:lpstr>
      <vt:lpstr>Arial Unicode MS</vt:lpstr>
      <vt:lpstr>Calibri</vt:lpstr>
      <vt:lpstr>Segoe UI Light</vt:lpstr>
      <vt:lpstr>Office 主题</vt:lpstr>
      <vt:lpstr>PowerPoint 演示文稿</vt:lpstr>
      <vt:lpstr>电商类App竞品分析</vt:lpstr>
      <vt:lpstr>电商类App竞品分析</vt:lpstr>
      <vt:lpstr>在线小说竞品分析</vt:lpstr>
      <vt:lpstr>电商类App竞品分析</vt:lpstr>
      <vt:lpstr>PowerPoint 演示文稿</vt:lpstr>
      <vt:lpstr>电商类App竞品分析</vt:lpstr>
      <vt:lpstr>电商类App竞品分析</vt:lpstr>
      <vt:lpstr>电商类App竞品分析</vt:lpstr>
      <vt:lpstr>电商类App竞品分析</vt:lpstr>
      <vt:lpstr>电商类App竞品分析</vt:lpstr>
      <vt:lpstr>电商类App竞品分析</vt:lpstr>
      <vt:lpstr>PowerPoint 演示文稿</vt:lpstr>
      <vt:lpstr>PowerPoint 演示文稿</vt:lpstr>
      <vt:lpstr>电商类App竞品分析</vt:lpstr>
      <vt:lpstr>导航设计</vt:lpstr>
      <vt:lpstr>导航设计</vt:lpstr>
      <vt:lpstr>导航设计</vt:lpstr>
      <vt:lpstr>导航设计</vt:lpstr>
      <vt:lpstr>导航设计</vt:lpstr>
      <vt:lpstr>导航设计</vt:lpstr>
      <vt:lpstr>信息设计</vt:lpstr>
      <vt:lpstr>信息设计</vt:lpstr>
      <vt:lpstr>设置</vt:lpstr>
      <vt:lpstr>PowerPoint 演示文稿</vt:lpstr>
      <vt:lpstr>Thanks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孙文洁</dc:creator>
  <cp:lastModifiedBy>mjs</cp:lastModifiedBy>
  <cp:revision>292</cp:revision>
  <dcterms:created xsi:type="dcterms:W3CDTF">2015-03-04T01:41:00Z</dcterms:created>
  <dcterms:modified xsi:type="dcterms:W3CDTF">2018-08-04T08:18:22Z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DocIdItemGuid">
    <vt:lpwstr>6f9e1478-81e9-49b8-96d2-ac3a2727cb6d</vt:lpwstr>
  </property>
  <property fmtid="{D5CDD505-2E9C-101B-9397-08002B2CF9AE}" pid="3" name="ContentTypeId">
    <vt:lpwstr>0x010100DE441E2D358D104BBF37B55078329BE6</vt:lpwstr>
  </property>
  <property fmtid="{D5CDD505-2E9C-101B-9397-08002B2CF9AE}" pid="4" name="KSOProductBuildVer">
    <vt:lpwstr>2052-10.1.0.7468</vt:lpwstr>
  </property>
</Properties>
</file>